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9144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presProps" Target="presProps.xml" /><Relationship Id="rId9" Type="http://schemas.openxmlformats.org/officeDocument/2006/relationships/tableStyles" Target="tableStyles.xml" /><Relationship Id="rId1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685800" y="2130425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371600" y="3886200"/>
            <a:ext cx="6400800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6629400" y="274638"/>
            <a:ext cx="2057400" cy="5851525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457200" y="274638"/>
            <a:ext cx="6019800" cy="5851525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1237B2C-04CB-40C5-BD32-4A35284DF9B1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414E459-B8D3-43AF-9B6B-7CB230B54627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hyperlink" Target="https://fgosreestr.ru/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soo.ru/constructor/" TargetMode="Externa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soo.ru/constructor/" TargetMode="Externa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 подготовке к введению обновленных ФГОС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/>
              <a:t>Одобрены ПООП НОО и ООО</a:t>
            </a:r>
            <a:endParaRPr lang="ru-RU"/>
          </a:p>
        </p:txBody>
      </p:sp>
      <p:pic>
        <p:nvPicPr>
          <p:cNvPr id="1026" name="Picture 2" hidden="0"/>
          <p:cNvPicPr>
            <a:picLocks noChangeAspect="1" noChangeArrowheads="1"/>
          </p:cNvPicPr>
          <p:nvPr isPhoto="0" userDrawn="0"/>
        </p:nvPicPr>
        <p:blipFill>
          <a:blip r:embed="rId2"/>
          <a:srcRect l="15479" t="20666" r="15935" b="4090"/>
          <a:stretch/>
        </p:blipFill>
        <p:spPr bwMode="auto">
          <a:xfrm>
            <a:off x="755576" y="1383062"/>
            <a:ext cx="8216286" cy="507027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 hidden="0"/>
          <p:cNvSpPr/>
          <p:nvPr isPhoto="0" userDrawn="0"/>
        </p:nvSpPr>
        <p:spPr bwMode="auto">
          <a:xfrm>
            <a:off x="2627784" y="764704"/>
            <a:ext cx="33531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u="sng">
                <a:hlinkClick r:id="rId3" tooltip="https://fgosreestr.ru/"/>
              </a:rPr>
              <a:t>https://fgosreestr.ru/</a:t>
            </a:r>
            <a:r>
              <a:rPr lang="ru-RU" sz="2800"/>
              <a:t> </a:t>
            </a:r>
            <a:endParaRPr lang="ru-RU" sz="2800"/>
          </a:p>
        </p:txBody>
      </p:sp>
      <p:sp>
        <p:nvSpPr>
          <p:cNvPr id="5" name="Стрелка вправо 4" hidden="0"/>
          <p:cNvSpPr/>
          <p:nvPr isPhoto="0" userDrawn="0"/>
        </p:nvSpPr>
        <p:spPr bwMode="auto">
          <a:xfrm rot="935406">
            <a:off x="242913" y="4211949"/>
            <a:ext cx="755889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FF0000"/>
              </a:solidFill>
            </a:endParaRPr>
          </a:p>
        </p:txBody>
      </p:sp>
      <p:sp>
        <p:nvSpPr>
          <p:cNvPr id="7" name="Стрелка вправо 6" hidden="0"/>
          <p:cNvSpPr/>
          <p:nvPr isPhoto="0" userDrawn="0"/>
        </p:nvSpPr>
        <p:spPr bwMode="auto">
          <a:xfrm rot="935406">
            <a:off x="287940" y="4820095"/>
            <a:ext cx="755889" cy="36004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ru-RU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ru-RU" sz="3600"/>
              <a:t>Разработка школами программ </a:t>
            </a:r>
            <a:br>
              <a:rPr lang="ru-RU" sz="3600"/>
            </a:br>
            <a:r>
              <a:rPr lang="ru-RU" sz="3600"/>
              <a:t>НОО и ООО  на основе ПООП</a:t>
            </a:r>
            <a:endParaRPr lang="ru-RU" sz="3600"/>
          </a:p>
        </p:txBody>
      </p:sp>
      <p:pic>
        <p:nvPicPr>
          <p:cNvPr id="2050" name="Picture 2" hidden="0"/>
          <p:cNvPicPr>
            <a:picLocks noChangeAspect="1" noChangeArrowheads="1"/>
          </p:cNvPicPr>
          <p:nvPr isPhoto="0" userDrawn="0"/>
        </p:nvPicPr>
        <p:blipFill>
          <a:blip r:embed="rId2"/>
          <a:srcRect l="43702" t="14477" r="28149" b="10105"/>
          <a:stretch/>
        </p:blipFill>
        <p:spPr bwMode="auto">
          <a:xfrm>
            <a:off x="1331640" y="1844824"/>
            <a:ext cx="2880320" cy="4340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1" name="Picture 3" hidden="0"/>
          <p:cNvPicPr>
            <a:picLocks noChangeAspect="1" noChangeArrowheads="1"/>
          </p:cNvPicPr>
          <p:nvPr isPhoto="0" userDrawn="0"/>
        </p:nvPicPr>
        <p:blipFill>
          <a:blip r:embed="rId3"/>
          <a:srcRect l="43102" t="14059" r="28448" b="9204"/>
          <a:stretch/>
        </p:blipFill>
        <p:spPr bwMode="auto">
          <a:xfrm>
            <a:off x="5148064" y="1844824"/>
            <a:ext cx="2880320" cy="43701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200"/>
              <a:t>Алгоритм действий </a:t>
            </a:r>
            <a:br>
              <a:rPr lang="ru-RU" sz="3200"/>
            </a:br>
            <a:r>
              <a:rPr lang="ru-RU" sz="3200"/>
              <a:t>по подготовке к введению ФГОС НОО и ООО</a:t>
            </a:r>
            <a:endParaRPr lang="ru-RU" sz="3200"/>
          </a:p>
        </p:txBody>
      </p:sp>
      <p:sp>
        <p:nvSpPr>
          <p:cNvPr id="4" name="Прямоугольник 3" hidden="0"/>
          <p:cNvSpPr/>
          <p:nvPr isPhoto="0" userDrawn="0"/>
        </p:nvSpPr>
        <p:spPr bwMode="auto">
          <a:xfrm>
            <a:off x="539552" y="1556792"/>
            <a:ext cx="8280919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  <a:defRPr/>
            </a:pPr>
            <a:r>
              <a:rPr lang="ru-RU" sz="2000"/>
              <a:t>Изучить нормативные документы по обновленным ФГОС.</a:t>
            </a:r>
            <a:endParaRPr/>
          </a:p>
          <a:p>
            <a:pPr marL="342900" indent="-342900">
              <a:buAutoNum type="arabicPeriod"/>
              <a:defRPr/>
            </a:pPr>
            <a:r>
              <a:rPr lang="ru-RU" sz="2000"/>
              <a:t>Провести педсовет  о внедрении обновленных ФГОС.</a:t>
            </a:r>
            <a:endParaRPr/>
          </a:p>
          <a:p>
            <a:pPr marL="342900" indent="-342900">
              <a:buAutoNum type="arabicPeriod"/>
              <a:defRPr/>
            </a:pPr>
            <a:r>
              <a:rPr lang="ru-RU" sz="2000"/>
              <a:t>Разработать программы НОО и ООО.</a:t>
            </a:r>
            <a:endParaRPr/>
          </a:p>
          <a:p>
            <a:pPr marL="342900" indent="-342900">
              <a:buAutoNum type="arabicPeriod"/>
              <a:defRPr/>
            </a:pPr>
            <a:r>
              <a:rPr lang="ru-RU" sz="2000"/>
              <a:t>Разработать программу воспитания и календарный план воспитательной работы.</a:t>
            </a:r>
            <a:endParaRPr/>
          </a:p>
          <a:p>
            <a:pPr marL="342900" indent="-342900">
              <a:buAutoNum type="arabicPeriod"/>
              <a:defRPr/>
            </a:pPr>
            <a:r>
              <a:rPr lang="ru-RU" sz="2000"/>
              <a:t>Разработать рабочие программы по  предметам (</a:t>
            </a:r>
            <a:r>
              <a:rPr lang="ru-RU" sz="2000">
                <a:solidFill>
                  <a:srgbClr val="FF0000"/>
                </a:solidFill>
              </a:rPr>
              <a:t>Конструктор учебных программ</a:t>
            </a:r>
            <a:r>
              <a:rPr lang="ru-RU" sz="2000"/>
              <a:t> </a:t>
            </a:r>
            <a:r>
              <a:rPr lang="en-US" sz="2000" u="sng">
                <a:hlinkClick r:id="rId2" tooltip="https://edsoo.ru/constructor/"/>
              </a:rPr>
              <a:t>https://edsoo.ru/constructor/</a:t>
            </a:r>
            <a:r>
              <a:rPr lang="ru-RU" sz="2000"/>
              <a:t>) </a:t>
            </a:r>
            <a:endParaRPr/>
          </a:p>
          <a:p>
            <a:pPr marL="342900" indent="-342900">
              <a:buAutoNum type="arabicPeriod"/>
              <a:defRPr/>
            </a:pPr>
            <a:r>
              <a:rPr lang="ru-RU" sz="2000"/>
              <a:t>Составить учебный план, календарный учебный график, план внеурочной деятельности.</a:t>
            </a:r>
            <a:endParaRPr/>
          </a:p>
          <a:p>
            <a:pPr marL="342900" indent="-342900">
              <a:buAutoNum type="arabicPeriod"/>
              <a:defRPr/>
            </a:pPr>
            <a:r>
              <a:rPr lang="ru-RU" sz="2000"/>
              <a:t>Обеспечить повышение квалификации по  обновленным ФГОС.</a:t>
            </a:r>
            <a:endParaRPr/>
          </a:p>
          <a:p>
            <a:pPr marL="342900" indent="-342900">
              <a:buAutoNum type="arabicPeriod"/>
              <a:defRPr/>
            </a:pPr>
            <a:r>
              <a:rPr lang="ru-RU" sz="2000"/>
              <a:t>Проинформировать родителей (законных представителей) об особенностях обновленных ФГОС.</a:t>
            </a:r>
            <a:endParaRPr/>
          </a:p>
          <a:p>
            <a:pPr marL="342900" indent="-342900">
              <a:buAutoNum type="arabicPeriod"/>
              <a:defRPr/>
            </a:pPr>
            <a:r>
              <a:rPr lang="ru-RU" sz="2000"/>
              <a:t>Организовать работу по обеспечению доступа обучающихся и родителей к информационно-образовательной среде,  использованию  ДОТ, электронных средств обучения.</a:t>
            </a:r>
            <a:endParaRPr lang="ru-RU" sz="20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571472" y="214290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sz="3600" b="1"/>
              <a:t>Конструктор учебных программ</a:t>
            </a:r>
            <a:br>
              <a:rPr lang="ru-RU" sz="3600" b="1"/>
            </a:br>
            <a:r>
              <a:rPr lang="en-US"/>
              <a:t> </a:t>
            </a:r>
            <a:r>
              <a:rPr lang="en-US" sz="2700" u="sng">
                <a:hlinkClick r:id="rId2" tooltip="https://edsoo.ru/constructor/"/>
              </a:rPr>
              <a:t>https://edsoo.ru/constructor/</a:t>
            </a:r>
            <a:r>
              <a:rPr lang="ru-RU" sz="2700"/>
              <a:t> </a:t>
            </a:r>
            <a:endParaRPr lang="ru-RU" sz="2700"/>
          </a:p>
        </p:txBody>
      </p:sp>
      <p:pic>
        <p:nvPicPr>
          <p:cNvPr id="20482" name="Picture 2" hidden="0"/>
          <p:cNvPicPr>
            <a:picLocks noChangeAspect="1" noChangeArrowheads="1"/>
          </p:cNvPicPr>
          <p:nvPr isPhoto="0" userDrawn="0"/>
        </p:nvPicPr>
        <p:blipFill>
          <a:blip r:embed="rId3"/>
          <a:srcRect l="12928" t="13699" r="10787" b="6849"/>
          <a:stretch/>
        </p:blipFill>
        <p:spPr bwMode="auto">
          <a:xfrm>
            <a:off x="107504" y="1389789"/>
            <a:ext cx="8929718" cy="52315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Р7-Офис/7.0.1.62</Application>
  <DocSecurity>0</DocSecurity>
  <PresentationFormat>Экран (4:3)</PresentationFormat>
  <Paragraphs>0</Paragraphs>
  <Slides>5</Slides>
  <Notes>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Theme 1</vt:lpstr>
      <vt:lpstr>Slide 1</vt:lpstr>
      <vt:lpstr>Slide 2</vt:lpstr>
      <vt:lpstr>Slide 3</vt:lpstr>
      <vt:lpstr>Slide 4</vt:lpstr>
      <vt:lpstr>Slide 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Введение ФГОС НОО и ООО</dc:title>
  <dc:subject/>
  <dc:creator>Пользователь</dc:creator>
  <cp:keywords/>
  <dc:description/>
  <dc:identifier/>
  <dc:language/>
  <cp:lastModifiedBy/>
  <cp:revision>11</cp:revision>
  <dcterms:created xsi:type="dcterms:W3CDTF">2022-04-06T07:25:18Z</dcterms:created>
  <dcterms:modified xsi:type="dcterms:W3CDTF">2022-05-30T20:45:07Z</dcterms:modified>
  <cp:category/>
  <cp:contentStatus/>
  <cp:version/>
</cp:coreProperties>
</file>